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4" r:id="rId2"/>
    <p:sldId id="261" r:id="rId3"/>
    <p:sldId id="306" r:id="rId4"/>
    <p:sldId id="307" r:id="rId5"/>
    <p:sldId id="308" r:id="rId6"/>
    <p:sldId id="311" r:id="rId7"/>
    <p:sldId id="309" r:id="rId8"/>
    <p:sldId id="310" r:id="rId9"/>
    <p:sldId id="29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4660"/>
  </p:normalViewPr>
  <p:slideViewPr>
    <p:cSldViewPr snapToGrid="0">
      <p:cViewPr>
        <p:scale>
          <a:sx n="66" d="100"/>
          <a:sy n="66" d="100"/>
        </p:scale>
        <p:origin x="-734" y="-763"/>
      </p:cViewPr>
      <p:guideLst>
        <p:guide orient="horz" pos="2160"/>
        <p:guide pos="2880"/>
      </p:guideLst>
    </p:cSldViewPr>
  </p:slideViewPr>
  <p:notesTextViewPr>
    <p:cViewPr>
      <p:scale>
        <a:sx n="100" d="100"/>
        <a:sy n="100" d="100"/>
      </p:scale>
      <p:origin x="0" y="0"/>
    </p:cViewPr>
  </p:notesTextViewPr>
  <p:notesViewPr>
    <p:cSldViewPr snapToGrid="0">
      <p:cViewPr varScale="1">
        <p:scale>
          <a:sx n="78" d="100"/>
          <a:sy n="78" d="100"/>
        </p:scale>
        <p:origin x="-2102" y="-67"/>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123F36-F6CA-440D-9726-9DD6221BF5CF}" type="datetimeFigureOut">
              <a:rPr lang="en-US" smtClean="0"/>
              <a:pPr/>
              <a:t>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B729E9-B7B4-41B3-B960-89B6D07CA1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30886D-E403-4F03-85D2-5CD950139B34}" type="datetimeFigureOut">
              <a:rPr lang="en-US" smtClean="0"/>
              <a:pPr/>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30886D-E403-4F03-85D2-5CD950139B34}" type="datetimeFigureOut">
              <a:rPr lang="en-US" smtClean="0"/>
              <a:pPr/>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30886D-E403-4F03-85D2-5CD950139B34}" type="datetimeFigureOut">
              <a:rPr lang="en-US" smtClean="0"/>
              <a:pPr/>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4" name="Content Placeholder 2"/>
          <p:cNvSpPr>
            <a:spLocks noGrp="1"/>
          </p:cNvSpPr>
          <p:nvPr>
            <p:ph idx="1"/>
          </p:nvPr>
        </p:nvSpPr>
        <p:spPr>
          <a:xfrm>
            <a:off x="381000" y="2370666"/>
            <a:ext cx="8382000" cy="3877734"/>
          </a:xfrm>
          <a:prstGeom prst="rect">
            <a:avLst/>
          </a:prstGeom>
        </p:spPr>
        <p:txBody>
          <a:bodyPr lIns="0" tIns="0" rIns="0" bIns="0"/>
          <a:lstStyle>
            <a:lvl1pPr marL="176213" indent="-176213">
              <a:spcBef>
                <a:spcPts val="800"/>
              </a:spcBef>
              <a:buClr>
                <a:srgbClr val="FF0000"/>
              </a:buClr>
              <a:defRPr sz="1900" b="0" i="0">
                <a:solidFill>
                  <a:schemeClr val="tx1"/>
                </a:solidFill>
                <a:latin typeface="Arial"/>
                <a:cs typeface="Arial"/>
              </a:defRPr>
            </a:lvl1pPr>
            <a:lvl2pPr marL="444500" indent="-268288">
              <a:spcBef>
                <a:spcPts val="800"/>
              </a:spcBef>
              <a:buClr>
                <a:srgbClr val="FF0000"/>
              </a:buClr>
              <a:defRPr sz="1900" b="0" i="0">
                <a:solidFill>
                  <a:schemeClr val="tx1"/>
                </a:solidFill>
                <a:latin typeface="Arial"/>
                <a:cs typeface="Arial"/>
              </a:defRPr>
            </a:lvl2pPr>
            <a:lvl3pPr marL="630238" indent="-182563">
              <a:buClr>
                <a:srgbClr val="FF0000"/>
              </a:buClr>
              <a:defRPr sz="1900">
                <a:latin typeface="Arial"/>
                <a:cs typeface="Arial"/>
              </a:defRPr>
            </a:lvl3pPr>
          </a:lstStyle>
          <a:p>
            <a:pPr lvl="0"/>
            <a:r>
              <a:rPr lang="en-GB" dirty="0" smtClean="0"/>
              <a:t>Click to edit Master text styles</a:t>
            </a:r>
          </a:p>
          <a:p>
            <a:pPr lvl="1"/>
            <a:r>
              <a:rPr lang="en-GB" dirty="0" smtClean="0"/>
              <a:t>Second level</a:t>
            </a:r>
          </a:p>
          <a:p>
            <a:pPr lvl="2"/>
            <a:r>
              <a:rPr lang="en-GB" dirty="0" smtClean="0"/>
              <a:t>Third level</a:t>
            </a:r>
          </a:p>
        </p:txBody>
      </p:sp>
      <p:sp>
        <p:nvSpPr>
          <p:cNvPr id="5" name="Text Placeholder 2"/>
          <p:cNvSpPr>
            <a:spLocks noGrp="1"/>
          </p:cNvSpPr>
          <p:nvPr>
            <p:ph type="body" idx="10"/>
          </p:nvPr>
        </p:nvSpPr>
        <p:spPr>
          <a:xfrm>
            <a:off x="381000" y="1981200"/>
            <a:ext cx="8382000" cy="313266"/>
          </a:xfrm>
          <a:prstGeom prst="rect">
            <a:avLst/>
          </a:prstGeom>
        </p:spPr>
        <p:txBody>
          <a:bodyPr lIns="0" tIns="0" rIns="0" bIns="0" anchor="t"/>
          <a:lstStyle>
            <a:lvl1pPr marL="0" indent="0">
              <a:buNone/>
              <a:defRPr sz="2000" b="1"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pic>
        <p:nvPicPr>
          <p:cNvPr id="8" name="Picture 7" descr="msi kenny white.png"/>
          <p:cNvPicPr>
            <a:picLocks noChangeAspect="1"/>
          </p:cNvPicPr>
          <p:nvPr userDrawn="1"/>
        </p:nvPicPr>
        <p:blipFill>
          <a:blip r:embed="rId2" cstate="print"/>
          <a:stretch>
            <a:fillRect/>
          </a:stretch>
        </p:blipFill>
        <p:spPr>
          <a:xfrm>
            <a:off x="6625500" y="312000"/>
            <a:ext cx="2137500" cy="900000"/>
          </a:xfrm>
          <a:prstGeom prst="rect">
            <a:avLst/>
          </a:prstGeom>
        </p:spPr>
      </p:pic>
      <p:sp>
        <p:nvSpPr>
          <p:cNvPr id="9" name="Title 1"/>
          <p:cNvSpPr>
            <a:spLocks noGrp="1"/>
          </p:cNvSpPr>
          <p:nvPr>
            <p:ph type="title"/>
          </p:nvPr>
        </p:nvSpPr>
        <p:spPr>
          <a:xfrm>
            <a:off x="381000" y="415398"/>
            <a:ext cx="5867400" cy="541338"/>
          </a:xfrm>
          <a:prstGeom prst="rect">
            <a:avLst/>
          </a:prstGeom>
        </p:spPr>
        <p:txBody>
          <a:bodyPr lIns="0" tIns="0" rIns="0" bIns="0" anchor="ctr"/>
          <a:lstStyle>
            <a:lvl1pPr algn="l">
              <a:defRPr sz="2200" b="1" i="0">
                <a:solidFill>
                  <a:schemeClr val="bg1"/>
                </a:solidFill>
                <a:latin typeface="Helvetica"/>
                <a:cs typeface="Helvetica"/>
              </a:defRPr>
            </a:lvl1pPr>
          </a:lstStyle>
          <a:p>
            <a:r>
              <a:rPr lang="en-US" dirty="0"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30886D-E403-4F03-85D2-5CD950139B34}" type="datetimeFigureOut">
              <a:rPr lang="en-US" smtClean="0"/>
              <a:pPr/>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2C8D8-CD41-4F9C-982B-967F81BC971D}" type="slidenum">
              <a:rPr lang="en-US" smtClean="0"/>
              <a:pPr/>
              <a:t>‹#›</a:t>
            </a:fld>
            <a:endParaRPr lang="en-US"/>
          </a:p>
        </p:txBody>
      </p:sp>
      <p:sp>
        <p:nvSpPr>
          <p:cNvPr id="7" name="Rectangle 6"/>
          <p:cNvSpPr/>
          <p:nvPr userDrawn="1"/>
        </p:nvSpPr>
        <p:spPr>
          <a:xfrm>
            <a:off x="0" y="990600"/>
            <a:ext cx="9144000" cy="152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30886D-E403-4F03-85D2-5CD950139B34}" type="datetimeFigureOut">
              <a:rPr lang="en-US" smtClean="0"/>
              <a:pPr/>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30886D-E403-4F03-85D2-5CD950139B34}" type="datetimeFigureOut">
              <a:rPr lang="en-US" smtClean="0"/>
              <a:pPr/>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30886D-E403-4F03-85D2-5CD950139B34}" type="datetimeFigureOut">
              <a:rPr lang="en-US" smtClean="0"/>
              <a:pPr/>
              <a:t>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0F30886D-E403-4F03-85D2-5CD950139B34}" type="datetimeFigureOut">
              <a:rPr lang="en-US" smtClean="0"/>
              <a:pPr/>
              <a:t>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2C8D8-CD41-4F9C-982B-967F81BC971D}" type="slidenum">
              <a:rPr lang="en-US" smtClean="0"/>
              <a:pPr/>
              <a:t>‹#›</a:t>
            </a:fld>
            <a:endParaRPr lang="en-US"/>
          </a:p>
        </p:txBody>
      </p:sp>
      <p:sp>
        <p:nvSpPr>
          <p:cNvPr id="6" name="Rectangle 5"/>
          <p:cNvSpPr/>
          <p:nvPr userDrawn="1"/>
        </p:nvSpPr>
        <p:spPr>
          <a:xfrm>
            <a:off x="0" y="990600"/>
            <a:ext cx="9144000" cy="152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0886D-E403-4F03-85D2-5CD950139B34}" type="datetimeFigureOut">
              <a:rPr lang="en-US" smtClean="0"/>
              <a:pPr/>
              <a:t>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0886D-E403-4F03-85D2-5CD950139B34}" type="datetimeFigureOut">
              <a:rPr lang="en-US" smtClean="0"/>
              <a:pPr/>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0886D-E403-4F03-85D2-5CD950139B34}" type="datetimeFigureOut">
              <a:rPr lang="en-US" smtClean="0"/>
              <a:pPr/>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2C8D8-CD41-4F9C-982B-967F81BC971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latin typeface="Arial" pitchFamily="34" charset="0"/>
                <a:cs typeface="Arial" pitchFamily="34" charset="0"/>
              </a:defRPr>
            </a:lvl1pPr>
          </a:lstStyle>
          <a:p>
            <a:fld id="{0F30886D-E403-4F03-85D2-5CD950139B34}" type="datetimeFigureOut">
              <a:rPr lang="en-US" smtClean="0"/>
              <a:pPr/>
              <a:t>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chemeClr val="tx1">
                    <a:tint val="75000"/>
                  </a:schemeClr>
                </a:solidFill>
                <a:latin typeface="Arial" pitchFamily="34" charset="0"/>
                <a:cs typeface="Arial"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latin typeface="Arial" pitchFamily="34" charset="0"/>
                <a:cs typeface="Arial" pitchFamily="34" charset="0"/>
              </a:defRPr>
            </a:lvl1pPr>
          </a:lstStyle>
          <a:p>
            <a:fld id="{1FE2C8D8-CD41-4F9C-982B-967F81BC971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28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Study Chemical Engineering (or just Engineering) in Colleges and Universities</a:t>
            </a:r>
            <a:endParaRPr lang="en-US" dirty="0"/>
          </a:p>
        </p:txBody>
      </p:sp>
      <p:sp>
        <p:nvSpPr>
          <p:cNvPr id="3" name="Subtitle 2"/>
          <p:cNvSpPr>
            <a:spLocks noGrp="1"/>
          </p:cNvSpPr>
          <p:nvPr>
            <p:ph type="subTitle" idx="1"/>
          </p:nvPr>
        </p:nvSpPr>
        <p:spPr/>
        <p:txBody>
          <a:bodyPr/>
          <a:lstStyle/>
          <a:p>
            <a:r>
              <a:rPr lang="en-US" dirty="0" smtClean="0">
                <a:solidFill>
                  <a:srgbClr val="002060"/>
                </a:solidFill>
              </a:rPr>
              <a:t>(Jason) Zhenyu Huang, PhD</a:t>
            </a:r>
          </a:p>
          <a:p>
            <a:r>
              <a:rPr lang="en-US" dirty="0" err="1" smtClean="0">
                <a:solidFill>
                  <a:srgbClr val="002060"/>
                </a:solidFill>
              </a:rPr>
              <a:t>AIChE</a:t>
            </a:r>
            <a:r>
              <a:rPr lang="en-US" dirty="0" smtClean="0">
                <a:solidFill>
                  <a:srgbClr val="002060"/>
                </a:solidFill>
              </a:rPr>
              <a:t> Apprentice Program</a:t>
            </a:r>
          </a:p>
          <a:p>
            <a:r>
              <a:rPr lang="en-US" dirty="0" smtClean="0">
                <a:solidFill>
                  <a:srgbClr val="002060"/>
                </a:solidFill>
              </a:rPr>
              <a:t>January15 2013</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The Importance of B. S. Chemical Engineering</a:t>
            </a:r>
            <a:endParaRPr lang="en-US" sz="2600" dirty="0"/>
          </a:p>
        </p:txBody>
      </p:sp>
      <p:sp>
        <p:nvSpPr>
          <p:cNvPr id="14" name="Rounded Rectangle 13"/>
          <p:cNvSpPr/>
          <p:nvPr/>
        </p:nvSpPr>
        <p:spPr>
          <a:xfrm>
            <a:off x="224922" y="2773673"/>
            <a:ext cx="3006671" cy="638015"/>
          </a:xfrm>
          <a:prstGeom prst="roundRect">
            <a:avLst/>
          </a:prstGeom>
          <a:solidFill>
            <a:srgbClr val="FFFF99"/>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latin typeface="Arial" pitchFamily="34" charset="0"/>
                <a:cs typeface="Arial" pitchFamily="34" charset="0"/>
              </a:rPr>
              <a:t>Graduate School</a:t>
            </a:r>
            <a:endParaRPr lang="en-US" b="1" dirty="0">
              <a:solidFill>
                <a:schemeClr val="tx1"/>
              </a:solidFill>
              <a:latin typeface="Arial" pitchFamily="34" charset="0"/>
              <a:cs typeface="Arial" pitchFamily="34" charset="0"/>
            </a:endParaRPr>
          </a:p>
        </p:txBody>
      </p:sp>
      <p:sp>
        <p:nvSpPr>
          <p:cNvPr id="15" name="Rounded Rectangle 14"/>
          <p:cNvSpPr/>
          <p:nvPr/>
        </p:nvSpPr>
        <p:spPr>
          <a:xfrm>
            <a:off x="3837108" y="2760197"/>
            <a:ext cx="2084522" cy="687093"/>
          </a:xfrm>
          <a:prstGeom prst="roundRect">
            <a:avLst/>
          </a:prstGeom>
          <a:solidFill>
            <a:srgbClr val="FFFF99"/>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latin typeface="Arial" pitchFamily="34" charset="0"/>
                <a:cs typeface="Arial" pitchFamily="34" charset="0"/>
              </a:rPr>
              <a:t>Industry</a:t>
            </a:r>
            <a:endParaRPr lang="en-US" b="1" dirty="0">
              <a:solidFill>
                <a:schemeClr val="tx1"/>
              </a:solidFill>
              <a:latin typeface="Arial" pitchFamily="34" charset="0"/>
              <a:cs typeface="Arial" pitchFamily="34" charset="0"/>
            </a:endParaRPr>
          </a:p>
        </p:txBody>
      </p:sp>
      <p:sp>
        <p:nvSpPr>
          <p:cNvPr id="22" name="Rounded Rectangle 21"/>
          <p:cNvSpPr/>
          <p:nvPr/>
        </p:nvSpPr>
        <p:spPr>
          <a:xfrm>
            <a:off x="6665711" y="2789760"/>
            <a:ext cx="2102603" cy="638014"/>
          </a:xfrm>
          <a:prstGeom prst="roundRect">
            <a:avLst/>
          </a:prstGeom>
          <a:solidFill>
            <a:srgbClr val="FFFF99"/>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latin typeface="Arial" pitchFamily="34" charset="0"/>
                <a:cs typeface="Arial" pitchFamily="34" charset="0"/>
              </a:rPr>
              <a:t>Education</a:t>
            </a:r>
          </a:p>
          <a:p>
            <a:pPr algn="ctr"/>
            <a:r>
              <a:rPr lang="en-US" b="1" dirty="0" smtClean="0">
                <a:solidFill>
                  <a:schemeClr val="tx1"/>
                </a:solidFill>
                <a:latin typeface="Arial" pitchFamily="34" charset="0"/>
                <a:cs typeface="Arial" pitchFamily="34" charset="0"/>
              </a:rPr>
              <a:t>Business/Law</a:t>
            </a:r>
            <a:endParaRPr lang="en-US" b="1" dirty="0">
              <a:solidFill>
                <a:schemeClr val="tx1"/>
              </a:solidFill>
              <a:latin typeface="Arial" pitchFamily="34" charset="0"/>
              <a:cs typeface="Arial" pitchFamily="34" charset="0"/>
            </a:endParaRPr>
          </a:p>
        </p:txBody>
      </p:sp>
      <p:sp>
        <p:nvSpPr>
          <p:cNvPr id="24" name="Rounded Rectangle 23"/>
          <p:cNvSpPr/>
          <p:nvPr/>
        </p:nvSpPr>
        <p:spPr>
          <a:xfrm>
            <a:off x="3531418" y="1409589"/>
            <a:ext cx="2203343" cy="638015"/>
          </a:xfrm>
          <a:prstGeom prst="round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solidFill>
                  <a:schemeClr val="tx1"/>
                </a:solidFill>
                <a:latin typeface="Arial" pitchFamily="34" charset="0"/>
                <a:cs typeface="Arial" pitchFamily="34" charset="0"/>
              </a:rPr>
              <a:t>Chemical </a:t>
            </a:r>
            <a:r>
              <a:rPr lang="en-US" b="1" dirty="0" smtClean="0">
                <a:solidFill>
                  <a:schemeClr val="tx1"/>
                </a:solidFill>
                <a:latin typeface="Arial" pitchFamily="34" charset="0"/>
                <a:cs typeface="Arial" pitchFamily="34" charset="0"/>
              </a:rPr>
              <a:t>Engineering B. S.</a:t>
            </a:r>
            <a:endParaRPr lang="en-US" b="1" dirty="0">
              <a:solidFill>
                <a:schemeClr val="tx1"/>
              </a:solidFill>
              <a:latin typeface="Arial" pitchFamily="34" charset="0"/>
              <a:cs typeface="Arial" pitchFamily="34" charset="0"/>
            </a:endParaRPr>
          </a:p>
        </p:txBody>
      </p:sp>
      <p:sp>
        <p:nvSpPr>
          <p:cNvPr id="25" name="TextBox 24"/>
          <p:cNvSpPr txBox="1"/>
          <p:nvPr/>
        </p:nvSpPr>
        <p:spPr>
          <a:xfrm>
            <a:off x="758143" y="4000328"/>
            <a:ext cx="7286262" cy="1200329"/>
          </a:xfrm>
          <a:prstGeom prst="rect">
            <a:avLst/>
          </a:prstGeom>
          <a:noFill/>
        </p:spPr>
        <p:txBody>
          <a:bodyPr wrap="square" rtlCol="0">
            <a:spAutoFit/>
          </a:bodyPr>
          <a:lstStyle/>
          <a:p>
            <a:r>
              <a:rPr lang="en-US" dirty="0" smtClean="0"/>
              <a:t>Generally, a outstanding training </a:t>
            </a:r>
            <a:r>
              <a:rPr lang="en-US" dirty="0" smtClean="0"/>
              <a:t>of chemical engineering </a:t>
            </a:r>
            <a:r>
              <a:rPr lang="en-US" dirty="0" smtClean="0"/>
              <a:t> at bachelor </a:t>
            </a:r>
            <a:r>
              <a:rPr lang="en-US" dirty="0" smtClean="0"/>
              <a:t>level can </a:t>
            </a:r>
            <a:r>
              <a:rPr lang="en-US" dirty="0" smtClean="0"/>
              <a:t>make you</a:t>
            </a:r>
            <a:endParaRPr lang="en-US" dirty="0" smtClean="0"/>
          </a:p>
          <a:p>
            <a:pPr>
              <a:buFont typeface="Wingdings" pitchFamily="2" charset="2"/>
              <a:buChar char="ü"/>
            </a:pPr>
            <a:r>
              <a:rPr lang="en-US" dirty="0" smtClean="0"/>
              <a:t>   Choose between top-ranked graduate schools</a:t>
            </a:r>
            <a:endParaRPr lang="en-US" dirty="0" smtClean="0"/>
          </a:p>
          <a:p>
            <a:pPr>
              <a:buFont typeface="Wingdings" pitchFamily="2" charset="2"/>
              <a:buChar char="ü"/>
            </a:pPr>
            <a:r>
              <a:rPr lang="en-US" dirty="0" smtClean="0"/>
              <a:t>   M</a:t>
            </a:r>
            <a:r>
              <a:rPr lang="en-US" dirty="0" smtClean="0"/>
              <a:t>ore competitive in the job market</a:t>
            </a:r>
            <a:endParaRPr lang="en-US" dirty="0" smtClean="0"/>
          </a:p>
        </p:txBody>
      </p:sp>
      <p:sp>
        <p:nvSpPr>
          <p:cNvPr id="19" name="Right Brace 18"/>
          <p:cNvSpPr/>
          <p:nvPr/>
        </p:nvSpPr>
        <p:spPr>
          <a:xfrm rot="16200000">
            <a:off x="4369443" y="-1892463"/>
            <a:ext cx="410901" cy="8628937"/>
          </a:xfrm>
          <a:prstGeom prst="rightBrace">
            <a:avLst>
              <a:gd name="adj1" fmla="val 47893"/>
              <a:gd name="adj2" fmla="val 500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 1: Who do you want to be after &lt;4 years?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37032" y="1240961"/>
            <a:ext cx="7582579" cy="2891199"/>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b="32529"/>
          <a:stretch>
            <a:fillRect/>
          </a:stretch>
        </p:blipFill>
        <p:spPr bwMode="auto">
          <a:xfrm>
            <a:off x="720765" y="4085924"/>
            <a:ext cx="7566570" cy="260424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Management – The Easy yet Difficult Task</a:t>
            </a:r>
            <a:endParaRPr lang="en-US" dirty="0"/>
          </a:p>
        </p:txBody>
      </p:sp>
      <p:sp>
        <p:nvSpPr>
          <p:cNvPr id="3" name="TextBox 2"/>
          <p:cNvSpPr txBox="1"/>
          <p:nvPr/>
        </p:nvSpPr>
        <p:spPr>
          <a:xfrm>
            <a:off x="1018571" y="2095017"/>
            <a:ext cx="7315200" cy="1200329"/>
          </a:xfrm>
          <a:prstGeom prst="rect">
            <a:avLst/>
          </a:prstGeom>
          <a:noFill/>
        </p:spPr>
        <p:txBody>
          <a:bodyPr wrap="square" rtlCol="0">
            <a:spAutoFit/>
          </a:bodyPr>
          <a:lstStyle/>
          <a:p>
            <a:r>
              <a:rPr lang="en-US" dirty="0" smtClean="0"/>
              <a:t>“Managing time  is the easiest type of management . You do not have to say nice things to your teammates and be careful not to hurt them because they are just hours or minutes. Of course you just need to make to make sure that you are not the one that prevents the execution of the plan” </a:t>
            </a:r>
            <a:endParaRPr lang="en-US" dirty="0"/>
          </a:p>
        </p:txBody>
      </p:sp>
      <p:pic>
        <p:nvPicPr>
          <p:cNvPr id="5122" name="Picture 2" descr="https://encrypted-tbn2.gstatic.com/images?q=tbn:ANd9GcTuyjd64jdLE6IepiWQl-mYsv7ZiF_Ky6_lGtGXJzlSDUdKleUGNA"/>
          <p:cNvPicPr>
            <a:picLocks noChangeAspect="1" noChangeArrowheads="1"/>
          </p:cNvPicPr>
          <p:nvPr/>
        </p:nvPicPr>
        <p:blipFill>
          <a:blip r:embed="rId2" cstate="print"/>
          <a:srcRect/>
          <a:stretch>
            <a:fillRect/>
          </a:stretch>
        </p:blipFill>
        <p:spPr bwMode="auto">
          <a:xfrm>
            <a:off x="6000790" y="3693771"/>
            <a:ext cx="2133600" cy="2143125"/>
          </a:xfrm>
          <a:prstGeom prst="rect">
            <a:avLst/>
          </a:prstGeom>
          <a:noFill/>
        </p:spPr>
      </p:pic>
      <p:sp>
        <p:nvSpPr>
          <p:cNvPr id="5" name="TextBox 4"/>
          <p:cNvSpPr txBox="1"/>
          <p:nvPr/>
        </p:nvSpPr>
        <p:spPr>
          <a:xfrm>
            <a:off x="1643604" y="4537276"/>
            <a:ext cx="2442259" cy="738664"/>
          </a:xfrm>
          <a:prstGeom prst="rect">
            <a:avLst/>
          </a:prstGeom>
          <a:noFill/>
        </p:spPr>
        <p:txBody>
          <a:bodyPr wrap="square" rtlCol="0">
            <a:spAutoFit/>
          </a:bodyPr>
          <a:lstStyle/>
          <a:p>
            <a:r>
              <a:rPr lang="en-US" dirty="0" smtClean="0"/>
              <a:t>It is all about being </a:t>
            </a:r>
            <a:r>
              <a:rPr lang="en-US" sz="2400" dirty="0" smtClean="0"/>
              <a:t>proactive</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Studying Efficiency 1: Fully Utilize In-Class Time</a:t>
            </a:r>
            <a:endParaRPr lang="en-US" dirty="0"/>
          </a:p>
        </p:txBody>
      </p:sp>
      <p:sp>
        <p:nvSpPr>
          <p:cNvPr id="5" name="Content Placeholder 4"/>
          <p:cNvSpPr>
            <a:spLocks noGrp="1"/>
          </p:cNvSpPr>
          <p:nvPr>
            <p:ph idx="1"/>
          </p:nvPr>
        </p:nvSpPr>
        <p:spPr>
          <a:xfrm>
            <a:off x="457200" y="1600200"/>
            <a:ext cx="3651813" cy="4525963"/>
          </a:xfrm>
        </p:spPr>
        <p:txBody>
          <a:bodyPr/>
          <a:lstStyle/>
          <a:p>
            <a:r>
              <a:rPr lang="en-US" dirty="0" smtClean="0"/>
              <a:t>Take notes</a:t>
            </a:r>
          </a:p>
          <a:p>
            <a:pPr lvl="1"/>
            <a:r>
              <a:rPr lang="en-US" dirty="0" smtClean="0"/>
              <a:t>Not to doze off</a:t>
            </a:r>
            <a:endParaRPr lang="en-US" dirty="0" smtClean="0"/>
          </a:p>
          <a:p>
            <a:r>
              <a:rPr lang="en-US" dirty="0" smtClean="0"/>
              <a:t>Actively follow the instructor’s thoughts</a:t>
            </a:r>
          </a:p>
          <a:p>
            <a:pPr lvl="1"/>
            <a:r>
              <a:rPr lang="en-US" dirty="0" smtClean="0"/>
              <a:t>Where is he/she going at</a:t>
            </a:r>
          </a:p>
          <a:p>
            <a:pPr lvl="1"/>
            <a:r>
              <a:rPr lang="en-US" dirty="0" smtClean="0"/>
              <a:t>Does it make sense?</a:t>
            </a:r>
          </a:p>
          <a:p>
            <a:r>
              <a:rPr lang="en-US" dirty="0" smtClean="0"/>
              <a:t>Equations</a:t>
            </a:r>
          </a:p>
          <a:p>
            <a:pPr lvl="1"/>
            <a:r>
              <a:rPr lang="en-US" dirty="0" smtClean="0"/>
              <a:t>Identify the known and unknowns (how can I use this equation)</a:t>
            </a:r>
          </a:p>
          <a:p>
            <a:pPr lvl="1"/>
            <a:r>
              <a:rPr lang="en-US" dirty="0" smtClean="0"/>
              <a:t>Identify the units of each parameter</a:t>
            </a:r>
          </a:p>
          <a:p>
            <a:pPr lvl="1"/>
            <a:r>
              <a:rPr lang="en-US" dirty="0" smtClean="0"/>
              <a:t>Identify the trends of the variables</a:t>
            </a:r>
          </a:p>
          <a:p>
            <a:pPr lvl="1"/>
            <a:endParaRPr lang="en-US" dirty="0" smtClean="0"/>
          </a:p>
          <a:p>
            <a:endParaRPr lang="en-US" dirty="0" smtClean="0"/>
          </a:p>
          <a:p>
            <a:endParaRPr lang="en-US" dirty="0" smtClean="0"/>
          </a:p>
          <a:p>
            <a:endParaRPr lang="en-US" dirty="0" smtClean="0"/>
          </a:p>
          <a:p>
            <a:endParaRPr lang="en-US" dirty="0"/>
          </a:p>
        </p:txBody>
      </p:sp>
      <p:pic>
        <p:nvPicPr>
          <p:cNvPr id="4098" name="Picture 2" descr="https://encrypted-tbn3.gstatic.com/images?q=tbn:ANd9GcRmZGuVrwg4n2X0HSvSQ40SKBtFbhRsMWiwuWAsdfTy7dSOz7ki"/>
          <p:cNvPicPr>
            <a:picLocks noChangeAspect="1" noChangeArrowheads="1"/>
          </p:cNvPicPr>
          <p:nvPr/>
        </p:nvPicPr>
        <p:blipFill>
          <a:blip r:embed="rId2" cstate="print"/>
          <a:srcRect/>
          <a:stretch>
            <a:fillRect/>
          </a:stretch>
        </p:blipFill>
        <p:spPr bwMode="auto">
          <a:xfrm>
            <a:off x="4684340" y="2136754"/>
            <a:ext cx="3915649" cy="293295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Studying Efficiency 2: Fully Utilize Off-Class Time</a:t>
            </a:r>
            <a:endParaRPr lang="en-US" dirty="0"/>
          </a:p>
        </p:txBody>
      </p:sp>
      <p:sp>
        <p:nvSpPr>
          <p:cNvPr id="5" name="Content Placeholder 4"/>
          <p:cNvSpPr>
            <a:spLocks noGrp="1"/>
          </p:cNvSpPr>
          <p:nvPr>
            <p:ph idx="1"/>
          </p:nvPr>
        </p:nvSpPr>
        <p:spPr>
          <a:xfrm>
            <a:off x="457200" y="1600200"/>
            <a:ext cx="3651813" cy="4525963"/>
          </a:xfrm>
        </p:spPr>
        <p:txBody>
          <a:bodyPr>
            <a:normAutofit/>
          </a:bodyPr>
          <a:lstStyle/>
          <a:p>
            <a:r>
              <a:rPr lang="en-US" dirty="0" smtClean="0"/>
              <a:t>Most of the study is done off - class</a:t>
            </a:r>
          </a:p>
          <a:p>
            <a:pPr lvl="1"/>
            <a:r>
              <a:rPr lang="en-US" dirty="0" smtClean="0"/>
              <a:t>Make a big difference on grades</a:t>
            </a:r>
            <a:endParaRPr lang="en-US" dirty="0" smtClean="0"/>
          </a:p>
          <a:p>
            <a:r>
              <a:rPr lang="en-US" dirty="0" smtClean="0"/>
              <a:t>Go – over lecture notes</a:t>
            </a:r>
          </a:p>
          <a:p>
            <a:pPr lvl="1"/>
            <a:r>
              <a:rPr lang="en-US" dirty="0" smtClean="0"/>
              <a:t>Do not just read</a:t>
            </a:r>
          </a:p>
          <a:p>
            <a:pPr lvl="1"/>
            <a:r>
              <a:rPr lang="en-US" dirty="0" smtClean="0"/>
              <a:t>Try the best to remember what you learn</a:t>
            </a:r>
          </a:p>
          <a:p>
            <a:pPr lvl="1"/>
            <a:r>
              <a:rPr lang="en-US" dirty="0" smtClean="0"/>
              <a:t>Master them like you are to teach the class</a:t>
            </a:r>
          </a:p>
          <a:p>
            <a:endParaRPr lang="en-US" dirty="0"/>
          </a:p>
        </p:txBody>
      </p:sp>
      <p:pic>
        <p:nvPicPr>
          <p:cNvPr id="44034" name="Picture 2" descr="https://encrypted-tbn1.gstatic.com/images?q=tbn:ANd9GcR5UZC8na5uDwUEsCk-gHEygIbOLlRlKgIxS93H3VZzDdMMZfpK"/>
          <p:cNvPicPr>
            <a:picLocks noChangeAspect="1" noChangeArrowheads="1"/>
          </p:cNvPicPr>
          <p:nvPr/>
        </p:nvPicPr>
        <p:blipFill>
          <a:blip r:embed="rId2" cstate="print"/>
          <a:srcRect/>
          <a:stretch>
            <a:fillRect/>
          </a:stretch>
        </p:blipFill>
        <p:spPr bwMode="auto">
          <a:xfrm>
            <a:off x="5474825" y="1607212"/>
            <a:ext cx="2743200" cy="3249229"/>
          </a:xfrm>
          <a:prstGeom prst="rect">
            <a:avLst/>
          </a:prstGeom>
          <a:noFill/>
        </p:spPr>
      </p:pic>
      <p:sp>
        <p:nvSpPr>
          <p:cNvPr id="6" name="TextBox 5"/>
          <p:cNvSpPr txBox="1"/>
          <p:nvPr/>
        </p:nvSpPr>
        <p:spPr>
          <a:xfrm>
            <a:off x="949124" y="5289630"/>
            <a:ext cx="5324354" cy="646331"/>
          </a:xfrm>
          <a:prstGeom prst="rect">
            <a:avLst/>
          </a:prstGeom>
          <a:noFill/>
        </p:spPr>
        <p:txBody>
          <a:bodyPr wrap="square" rtlCol="0">
            <a:spAutoFit/>
          </a:bodyPr>
          <a:lstStyle/>
          <a:p>
            <a:r>
              <a:rPr lang="en-US" dirty="0" smtClean="0"/>
              <a:t>Develop Engineering Common Sense: </a:t>
            </a:r>
          </a:p>
          <a:p>
            <a:r>
              <a:rPr lang="en-US" dirty="0" smtClean="0"/>
              <a:t>	</a:t>
            </a:r>
            <a:r>
              <a:rPr lang="en-US" dirty="0" smtClean="0"/>
              <a:t>Velocity of a motor vehicle = 650 mph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Group Projects</a:t>
            </a:r>
            <a:endParaRPr lang="en-US" dirty="0"/>
          </a:p>
        </p:txBody>
      </p:sp>
      <p:pic>
        <p:nvPicPr>
          <p:cNvPr id="3076" name="Picture 4" descr="https://encrypted-tbn3.gstatic.com/images?q=tbn:ANd9GcTx7NXYkpO311h6GzD6VBrN12zgXnKHBVKt1N-OlbYiy7b4aXjs"/>
          <p:cNvPicPr>
            <a:picLocks noChangeAspect="1" noChangeArrowheads="1"/>
          </p:cNvPicPr>
          <p:nvPr/>
        </p:nvPicPr>
        <p:blipFill>
          <a:blip r:embed="rId2" cstate="print"/>
          <a:srcRect/>
          <a:stretch>
            <a:fillRect/>
          </a:stretch>
        </p:blipFill>
        <p:spPr bwMode="auto">
          <a:xfrm>
            <a:off x="4901195" y="1392598"/>
            <a:ext cx="3548199" cy="2878460"/>
          </a:xfrm>
          <a:prstGeom prst="rect">
            <a:avLst/>
          </a:prstGeom>
          <a:noFill/>
        </p:spPr>
      </p:pic>
      <p:sp>
        <p:nvSpPr>
          <p:cNvPr id="5" name="TextBox 4"/>
          <p:cNvSpPr txBox="1"/>
          <p:nvPr/>
        </p:nvSpPr>
        <p:spPr>
          <a:xfrm>
            <a:off x="544010" y="2604304"/>
            <a:ext cx="4143737" cy="523220"/>
          </a:xfrm>
          <a:prstGeom prst="rect">
            <a:avLst/>
          </a:prstGeom>
          <a:noFill/>
        </p:spPr>
        <p:txBody>
          <a:bodyPr wrap="square" rtlCol="0">
            <a:spAutoFit/>
          </a:bodyPr>
          <a:lstStyle/>
          <a:p>
            <a:r>
              <a:rPr lang="en-US" sz="2800" dirty="0" smtClean="0"/>
              <a:t>Group projects can be </a:t>
            </a:r>
            <a:endParaRPr lang="en-US" sz="2800" dirty="0"/>
          </a:p>
        </p:txBody>
      </p:sp>
      <p:sp>
        <p:nvSpPr>
          <p:cNvPr id="6" name="TextBox 5"/>
          <p:cNvSpPr txBox="1"/>
          <p:nvPr/>
        </p:nvSpPr>
        <p:spPr>
          <a:xfrm>
            <a:off x="927903" y="4678101"/>
            <a:ext cx="7660512" cy="1015663"/>
          </a:xfrm>
          <a:prstGeom prst="rect">
            <a:avLst/>
          </a:prstGeom>
          <a:noFill/>
        </p:spPr>
        <p:txBody>
          <a:bodyPr wrap="square" rtlCol="0">
            <a:spAutoFit/>
          </a:bodyPr>
          <a:lstStyle/>
          <a:p>
            <a:pPr>
              <a:buFont typeface="Arial" pitchFamily="34" charset="0"/>
              <a:buChar char="•"/>
            </a:pPr>
            <a:r>
              <a:rPr lang="en-US" sz="2000" dirty="0" smtClean="0"/>
              <a:t>   You cannot fire your lame teammates, nor can you cur their salary.</a:t>
            </a:r>
          </a:p>
          <a:p>
            <a:pPr>
              <a:buFont typeface="Arial" pitchFamily="34" charset="0"/>
              <a:buChar char="•"/>
            </a:pPr>
            <a:r>
              <a:rPr lang="en-US" sz="2000" dirty="0" smtClean="0"/>
              <a:t>   You can try not to let them jeopardize your  GPA by doing/improving some/all of their work. In this case you will probably learn more.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Graduate School</a:t>
            </a:r>
            <a:endParaRPr lang="en-US" dirty="0"/>
          </a:p>
        </p:txBody>
      </p:sp>
      <p:sp>
        <p:nvSpPr>
          <p:cNvPr id="3" name="Content Placeholder 2"/>
          <p:cNvSpPr>
            <a:spLocks noGrp="1"/>
          </p:cNvSpPr>
          <p:nvPr>
            <p:ph idx="1"/>
          </p:nvPr>
        </p:nvSpPr>
        <p:spPr>
          <a:xfrm>
            <a:off x="457200" y="1354236"/>
            <a:ext cx="8229600" cy="5104437"/>
          </a:xfrm>
        </p:spPr>
        <p:txBody>
          <a:bodyPr>
            <a:normAutofit lnSpcReduction="10000"/>
          </a:bodyPr>
          <a:lstStyle/>
          <a:p>
            <a:r>
              <a:rPr lang="en-US" dirty="0" smtClean="0"/>
              <a:t>What one usually gets out (at least) from graduate school:</a:t>
            </a:r>
          </a:p>
          <a:p>
            <a:pPr lvl="1"/>
            <a:r>
              <a:rPr lang="en-US" dirty="0" smtClean="0"/>
              <a:t>In-depth training of fundamental theories/advance experimental techniques related to one or several disciplines.</a:t>
            </a:r>
          </a:p>
          <a:p>
            <a:pPr lvl="1"/>
            <a:r>
              <a:rPr lang="en-US" dirty="0" smtClean="0"/>
              <a:t>M</a:t>
            </a:r>
            <a:r>
              <a:rPr lang="en-US" dirty="0" smtClean="0"/>
              <a:t>ultiple journal publications as well as conference presentations that make you one of the experts in the field</a:t>
            </a:r>
          </a:p>
          <a:p>
            <a:r>
              <a:rPr lang="en-US" dirty="0" smtClean="0"/>
              <a:t> What can one actually get out from graduate school:</a:t>
            </a:r>
          </a:p>
          <a:p>
            <a:pPr lvl="1"/>
            <a:r>
              <a:rPr lang="en-US" dirty="0" smtClean="0"/>
              <a:t>An amazing reading speed that make you to pick up things rather quickly</a:t>
            </a:r>
          </a:p>
          <a:p>
            <a:pPr lvl="1"/>
            <a:r>
              <a:rPr lang="en-US" dirty="0" smtClean="0"/>
              <a:t>An attitude of “it is always good to learn something new” so that you </a:t>
            </a:r>
            <a:r>
              <a:rPr lang="en-US" dirty="0" smtClean="0"/>
              <a:t>keep an open mind and have </a:t>
            </a:r>
            <a:r>
              <a:rPr lang="en-US" dirty="0" smtClean="0"/>
              <a:t>a very wide comfort zone by using Wikipedia on a daily basis , if not </a:t>
            </a:r>
            <a:r>
              <a:rPr lang="en-US" dirty="0" smtClean="0"/>
              <a:t>hourly</a:t>
            </a:r>
            <a:endParaRPr lang="en-US" dirty="0" smtClean="0"/>
          </a:p>
          <a:p>
            <a:pPr lvl="1"/>
            <a:r>
              <a:rPr lang="en-US" dirty="0" smtClean="0"/>
              <a:t>A critical thinking that makes you not only realize that existing knowledge is far from perfect and there is a lot room for improvement but also learn to pick the </a:t>
            </a:r>
            <a:r>
              <a:rPr lang="en-US" smtClean="0"/>
              <a:t>suitable battles </a:t>
            </a:r>
            <a:r>
              <a:rPr lang="en-US" dirty="0" smtClean="0"/>
              <a:t>to fight</a:t>
            </a:r>
          </a:p>
          <a:p>
            <a:pPr lvl="1"/>
            <a:r>
              <a:rPr lang="en-US" dirty="0" smtClean="0"/>
              <a:t>A habit of using methodical, systematic approaches that helps you make rational decisions not only on academic research, but also on financial investment and career decisions. (might want to hide that habit a bit during dating…)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Thank You!</a:t>
            </a:r>
            <a:endParaRPr lang="en-US" dirty="0"/>
          </a:p>
        </p:txBody>
      </p:sp>
      <p:sp>
        <p:nvSpPr>
          <p:cNvPr id="7" name="Subtitle 6"/>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1360</TotalTime>
  <Words>505</Words>
  <Application>Microsoft Office PowerPoint</Application>
  <PresentationFormat>On-screen Show (4:3)</PresentationFormat>
  <Paragraphs>53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Study Chemical Engineering (or just Engineering) in Colleges and Universities</vt:lpstr>
      <vt:lpstr>The Importance of B. S. Chemical Engineering</vt:lpstr>
      <vt:lpstr>Question 1: Who do you want to be after &lt;4 years?</vt:lpstr>
      <vt:lpstr>Time Management – The Easy yet Difficult Task</vt:lpstr>
      <vt:lpstr>Studying Efficiency 1: Fully Utilize In-Class Time</vt:lpstr>
      <vt:lpstr>Studying Efficiency 2: Fully Utilize Off-Class Time</vt:lpstr>
      <vt:lpstr>Working Group Projects</vt:lpstr>
      <vt:lpstr>Graduate School</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jason.huang</dc:creator>
  <cp:lastModifiedBy>jason.huang</cp:lastModifiedBy>
  <cp:revision>139</cp:revision>
  <dcterms:created xsi:type="dcterms:W3CDTF">2012-11-14T14:43:35Z</dcterms:created>
  <dcterms:modified xsi:type="dcterms:W3CDTF">2013-02-05T17:12:28Z</dcterms:modified>
</cp:coreProperties>
</file>